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0" r:id="rId11"/>
    <p:sldId id="257" r:id="rId12"/>
    <p:sldId id="273" r:id="rId13"/>
    <p:sldId id="274" r:id="rId14"/>
    <p:sldId id="276" r:id="rId15"/>
    <p:sldId id="282" r:id="rId16"/>
    <p:sldId id="283" r:id="rId17"/>
    <p:sldId id="268" r:id="rId18"/>
    <p:sldId id="269" r:id="rId19"/>
    <p:sldId id="271" r:id="rId20"/>
    <p:sldId id="277" r:id="rId21"/>
    <p:sldId id="275" r:id="rId22"/>
    <p:sldId id="278" r:id="rId23"/>
    <p:sldId id="279" r:id="rId24"/>
    <p:sldId id="27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1" r:id="rId35"/>
    <p:sldId id="295" r:id="rId36"/>
    <p:sldId id="296" r:id="rId37"/>
    <p:sldId id="297" r:id="rId38"/>
    <p:sldId id="298" r:id="rId39"/>
    <p:sldId id="280" r:id="rId40"/>
    <p:sldId id="299" r:id="rId41"/>
    <p:sldId id="300" r:id="rId42"/>
    <p:sldId id="294" r:id="rId43"/>
    <p:sldId id="272" r:id="rId44"/>
    <p:sldId id="28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09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internet/analog/product/251680.jsp" TargetMode="External"/><Relationship Id="rId2" Type="http://schemas.openxmlformats.org/officeDocument/2006/relationships/hyperlink" Target="http://www.st.com/internet/analog/product/152913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11" Type="http://schemas.openxmlformats.org/officeDocument/2006/relationships/hyperlink" Target="https://community.arm.com/developer/ip-products/processors/f/cortex-m-forum/5686/m4-m7-comparision" TargetMode="External"/><Relationship Id="rId5" Type="http://schemas.openxmlformats.org/officeDocument/2006/relationships/hyperlink" Target="http://www.robotik.cc/mikroislemciler-ile-mikrodenetleyicileri-arasindaki-farklar-nelerdir/" TargetMode="External"/><Relationship Id="rId10" Type="http://schemas.openxmlformats.org/officeDocument/2006/relationships/hyperlink" Target="https://www.robitshop.com/urun/teensy-4-0" TargetMode="External"/><Relationship Id="rId4" Type="http://schemas.openxmlformats.org/officeDocument/2006/relationships/hyperlink" Target="https://geekhack.org/index.php?topic=83238.0" TargetMode="External"/><Relationship Id="rId9" Type="http://schemas.openxmlformats.org/officeDocument/2006/relationships/hyperlink" Target="https://deneyapkart.org/magaza/urun-deneyap-kart-mini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 err="1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dirty="0">
              <a:effectLst/>
            </a:endParaRP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862705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</a:t>
            </a:r>
            <a:r>
              <a:rPr lang="tr-TR" sz="1600" dirty="0" err="1"/>
              <a:t>Due</a:t>
            </a:r>
            <a:r>
              <a:rPr lang="tr-TR" sz="1600" dirty="0"/>
              <a:t>, daha büyük kartlardan biridir ve aynı zamanda bir ARM işlemci tarafından desteklenen ilk </a:t>
            </a:r>
            <a:r>
              <a:rPr lang="tr-TR" sz="1600" dirty="0" err="1"/>
              <a:t>Arduino</a:t>
            </a:r>
            <a:r>
              <a:rPr lang="tr-TR" sz="1600" dirty="0"/>
              <a:t> kartıdır.</a:t>
            </a:r>
          </a:p>
          <a:p>
            <a:endParaRPr lang="tr-TR" sz="1600" dirty="0"/>
          </a:p>
          <a:p>
            <a:r>
              <a:rPr lang="tr-TR" sz="1600" dirty="0"/>
              <a:t>*84 </a:t>
            </a:r>
            <a:r>
              <a:rPr lang="tr-TR" sz="1600" b="1" dirty="0" err="1"/>
              <a:t>Mhz</a:t>
            </a:r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*UNO ve </a:t>
            </a:r>
            <a:r>
              <a:rPr lang="tr-TR" sz="1600" dirty="0" err="1"/>
              <a:t>Nano</a:t>
            </a:r>
            <a:r>
              <a:rPr lang="tr-TR" sz="1600" dirty="0"/>
              <a:t> 5V'da çalışırken, </a:t>
            </a:r>
            <a:r>
              <a:rPr lang="tr-TR" sz="1600" dirty="0" err="1"/>
              <a:t>Due</a:t>
            </a:r>
            <a:r>
              <a:rPr lang="tr-TR" sz="1600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sz="1600" dirty="0" err="1"/>
              <a:t>Due</a:t>
            </a:r>
            <a:r>
              <a:rPr lang="tr-TR" sz="1600" dirty="0"/>
              <a:t>, 512KB ROM ve 96KB RAM, 54 dijital I/O </a:t>
            </a:r>
            <a:r>
              <a:rPr lang="tr-TR" sz="1600" dirty="0" err="1"/>
              <a:t>pini</a:t>
            </a:r>
            <a:r>
              <a:rPr lang="tr-TR" sz="1600" dirty="0"/>
              <a:t>, 12 PWM kanalı, 12 analog giriş ve 2 analog çıkışa sahiptir. 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Due</a:t>
            </a:r>
            <a:r>
              <a:rPr lang="tr-TR" sz="1600" dirty="0"/>
              <a:t>, yerleşik </a:t>
            </a:r>
            <a:r>
              <a:rPr lang="tr-TR" sz="1600" dirty="0" err="1"/>
              <a:t>EEPROM'a</a:t>
            </a:r>
            <a:r>
              <a:rPr lang="tr-TR" sz="1600" dirty="0"/>
              <a:t> sahip değildir ve daha pahalı </a:t>
            </a:r>
            <a:r>
              <a:rPr lang="tr-TR" sz="1600" dirty="0" err="1"/>
              <a:t>Arduino</a:t>
            </a:r>
            <a:r>
              <a:rPr lang="tr-TR" sz="1600" dirty="0"/>
              <a:t> kartlarından biridir. </a:t>
            </a:r>
            <a:r>
              <a:rPr lang="tr-TR" sz="1600" dirty="0" err="1"/>
              <a:t>Due</a:t>
            </a:r>
            <a:r>
              <a:rPr lang="tr-TR" sz="1600" dirty="0"/>
              <a:t>, birçok dijital I/O'ya bağlanmak için çok sayıda </a:t>
            </a:r>
            <a:r>
              <a:rPr lang="tr-TR" sz="1600" dirty="0" err="1"/>
              <a:t>pin</a:t>
            </a:r>
            <a:r>
              <a:rPr lang="tr-TR" sz="1600" dirty="0"/>
              <a:t> başlığına sahip olsa da, standart </a:t>
            </a:r>
            <a:r>
              <a:rPr lang="tr-TR" sz="1600" dirty="0" err="1"/>
              <a:t>Arduino</a:t>
            </a:r>
            <a:r>
              <a:rPr lang="tr-TR" sz="1600" dirty="0"/>
              <a:t> kalkanlarıyla </a:t>
            </a:r>
            <a:r>
              <a:rPr lang="tr-TR" sz="1600" dirty="0" err="1"/>
              <a:t>pin</a:t>
            </a:r>
            <a:r>
              <a:rPr lang="tr-TR" sz="1600" dirty="0"/>
              <a:t>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200-250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450-550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r>
              <a:rPr lang="tr-TR" sz="1600" dirty="0">
                <a:solidFill>
                  <a:srgbClr val="FF0000"/>
                </a:solidFill>
              </a:rPr>
              <a:t>BOYUT :</a:t>
            </a:r>
          </a:p>
          <a:p>
            <a:endParaRPr lang="tr-TR" dirty="0"/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152569"/>
            <a:ext cx="769434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54 I/O'ya sahip olması nedeniyle </a:t>
            </a:r>
            <a:r>
              <a:rPr lang="tr-TR" sz="1600" dirty="0" err="1"/>
              <a:t>Due'a</a:t>
            </a:r>
            <a:r>
              <a:rPr lang="tr-TR" sz="1600" dirty="0"/>
              <a:t> biraz benzer. Bununla birlikte, bir ARM çekirdeği tarafından desteklenmek yerine, bunun yerine bir ATmega2560 kullanır.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sz="1600" dirty="0"/>
          </a:p>
          <a:p>
            <a:r>
              <a:rPr lang="tr-TR" sz="1600" dirty="0"/>
              <a:t>*16 </a:t>
            </a:r>
            <a:r>
              <a:rPr lang="tr-TR" sz="1600" b="1" dirty="0"/>
              <a:t>MHz</a:t>
            </a: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16 analog girişe, 15 PWM kanalına, </a:t>
            </a:r>
            <a:r>
              <a:rPr lang="tr-TR" sz="1600" dirty="0" err="1"/>
              <a:t>Due'a</a:t>
            </a:r>
            <a:r>
              <a:rPr lang="tr-TR" sz="1600" dirty="0"/>
              <a:t> benzer bir </a:t>
            </a:r>
            <a:r>
              <a:rPr lang="tr-TR" sz="1600" dirty="0" err="1"/>
              <a:t>pin</a:t>
            </a:r>
            <a:r>
              <a:rPr lang="tr-TR" sz="1600" dirty="0"/>
              <a:t> çıkışına sahiptir ve </a:t>
            </a:r>
            <a:r>
              <a:rPr lang="tr-TR" sz="1600" dirty="0" err="1"/>
              <a:t>Arduino</a:t>
            </a:r>
            <a:r>
              <a:rPr lang="tr-TR" sz="1600" dirty="0"/>
              <a:t> kalkanları ile donanım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80-100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350-450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>
                <a:solidFill>
                  <a:srgbClr val="FF0000"/>
                </a:solidFill>
              </a:rPr>
              <a:t>BOYUT :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3622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-ARDUİNO 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 </a:t>
            </a:r>
            <a:r>
              <a:rPr lang="tr-TR" dirty="0">
                <a:solidFill>
                  <a:srgbClr val="FF0000"/>
                </a:solidFill>
              </a:rPr>
              <a:t>(alınmasını ön gördüğüm 1)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24" y="0"/>
            <a:ext cx="2415476" cy="21058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4800" b="1" dirty="0">
                <a:solidFill>
                  <a:srgbClr val="FF0000"/>
                </a:solidFill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9B455B5-DE11-FA4A-9BC9-D5974AD545BF}"/>
              </a:ext>
            </a:extLst>
          </p:cNvPr>
          <p:cNvSpPr txBox="1"/>
          <p:nvPr/>
        </p:nvSpPr>
        <p:spPr>
          <a:xfrm>
            <a:off x="7727795" y="11734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Neden alınmasını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6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6400" dirty="0">
                <a:solidFill>
                  <a:srgbClr val="FF0000"/>
                </a:solidFill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7DDD8F-67C4-0A4E-BF29-97594C37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465" y="197006"/>
            <a:ext cx="1980929" cy="1905000"/>
          </a:xfrm>
        </p:spPr>
        <p:txBody>
          <a:bodyPr>
            <a:normAutofit/>
          </a:bodyPr>
          <a:lstStyle/>
          <a:p>
            <a:r>
              <a:rPr lang="tr-TR" sz="4000" b="1" dirty="0"/>
              <a:t>TEENSY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2888A5-E88D-C247-AEFD-8F0E7304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80" y="2193693"/>
            <a:ext cx="2164576" cy="216457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1799B4C-EFE4-864C-B21C-73C308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65" y="2193693"/>
            <a:ext cx="2164576" cy="2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C373-95A3-3E48-B4B4-CDD3D717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7" y="-266935"/>
            <a:ext cx="9259227" cy="1368870"/>
          </a:xfrm>
        </p:spPr>
        <p:txBody>
          <a:bodyPr/>
          <a:lstStyle/>
          <a:p>
            <a:r>
              <a:rPr lang="tr-TR" dirty="0"/>
              <a:t>TEENSY 4.0</a:t>
            </a:r>
            <a:r>
              <a:rPr lang="tr-TR" dirty="0">
                <a:solidFill>
                  <a:srgbClr val="FF0000"/>
                </a:solidFill>
              </a:rPr>
              <a:t>(alınmasını ön gördüğüm 2)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3E145-2C4F-2E4F-B2F7-2641F45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5" y="1650380"/>
            <a:ext cx="11842595" cy="4930181"/>
          </a:xfrm>
        </p:spPr>
        <p:txBody>
          <a:bodyPr>
            <a:noAutofit/>
          </a:bodyPr>
          <a:lstStyle/>
          <a:p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1.4 x 0.7 inç form faktörüne sahip en hızlı mikroişlemci ve güçlü çevre birimlerini sunan en yeni </a:t>
            </a:r>
            <a:r>
              <a:rPr lang="tr-TR" sz="1050" dirty="0" err="1">
                <a:effectLst/>
              </a:rPr>
              <a:t>Teensy'dir</a:t>
            </a:r>
            <a:r>
              <a:rPr lang="tr-TR" sz="1050" dirty="0">
                <a:effectLst/>
              </a:rPr>
              <a:t>. Bugün mevcut en hızlı </a:t>
            </a:r>
            <a:r>
              <a:rPr lang="tr-TR" sz="1050" dirty="0" err="1">
                <a:effectLst/>
              </a:rPr>
              <a:t>mikrodenetleyici</a:t>
            </a:r>
            <a:r>
              <a:rPr lang="tr-TR" sz="1050" dirty="0">
                <a:effectLst/>
              </a:rPr>
              <a:t> olan NXP iMXRT1062 yongasıyla 600MHz'de bir ARM Cortex-M7 işlemcisi bulunuyor.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 ile aynı boyut ve şekildedir ve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3.2'deki pim işlevlerinin çoğuyla uyumluluğu korur</a:t>
            </a:r>
            <a:r>
              <a:rPr lang="tr-TR" sz="300" dirty="0">
                <a:effectLst/>
              </a:rPr>
              <a:t>.</a:t>
            </a:r>
            <a:br>
              <a:rPr lang="tr-TR" sz="300" dirty="0">
                <a:effectLst/>
              </a:rPr>
            </a:br>
            <a:r>
              <a:rPr lang="tr-TR" sz="800" dirty="0">
                <a:effectLst/>
              </a:rPr>
              <a:t>600 </a:t>
            </a:r>
            <a:r>
              <a:rPr lang="tr-TR" sz="800" dirty="0" err="1">
                <a:effectLst/>
              </a:rPr>
              <a:t>MHz'de</a:t>
            </a:r>
            <a:r>
              <a:rPr lang="tr-TR" sz="800" dirty="0">
                <a:effectLst/>
              </a:rPr>
              <a:t> ARM Cortex-M7</a:t>
            </a:r>
          </a:p>
          <a:p>
            <a:r>
              <a:rPr lang="tr-TR" sz="800" dirty="0">
                <a:effectLst/>
              </a:rPr>
              <a:t>1024K RAM (512K sıkı bağlanmıştır)</a:t>
            </a:r>
          </a:p>
          <a:p>
            <a:r>
              <a:rPr lang="tr-TR" sz="800" dirty="0">
                <a:effectLst/>
              </a:rPr>
              <a:t>2048K Flash (64K kurtarma ve EEPROM </a:t>
            </a:r>
            <a:r>
              <a:rPr lang="tr-TR" sz="800" dirty="0" err="1">
                <a:effectLst/>
              </a:rPr>
              <a:t>emülasyonu</a:t>
            </a:r>
            <a:r>
              <a:rPr lang="tr-TR" sz="800" dirty="0">
                <a:effectLst/>
              </a:rPr>
              <a:t> için ayrılmıştır)</a:t>
            </a:r>
          </a:p>
          <a:p>
            <a:r>
              <a:rPr lang="tr-TR" sz="800" dirty="0">
                <a:effectLst/>
              </a:rPr>
              <a:t>2 USB bağlantı noktası, her ikisi de 480MBit / </a:t>
            </a:r>
            <a:r>
              <a:rPr lang="tr-TR" sz="800" dirty="0" err="1">
                <a:effectLst/>
              </a:rPr>
              <a:t>sn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3 CAN </a:t>
            </a:r>
            <a:r>
              <a:rPr lang="tr-TR" sz="800" dirty="0" err="1">
                <a:effectLst/>
              </a:rPr>
              <a:t>Veriyolu</a:t>
            </a:r>
            <a:r>
              <a:rPr lang="tr-TR" sz="800" dirty="0">
                <a:effectLst/>
              </a:rPr>
              <a:t> (CAN FD ile 1)</a:t>
            </a:r>
          </a:p>
          <a:p>
            <a:r>
              <a:rPr lang="tr-TR" sz="800" dirty="0">
                <a:effectLst/>
              </a:rPr>
              <a:t>2 I 2 S Dijital Ses</a:t>
            </a:r>
          </a:p>
          <a:p>
            <a:r>
              <a:rPr lang="tr-TR" sz="800" dirty="0">
                <a:effectLst/>
              </a:rPr>
              <a:t>1 S / PDIF Dijital Ses</a:t>
            </a:r>
          </a:p>
          <a:p>
            <a:r>
              <a:rPr lang="tr-TR" sz="800" dirty="0">
                <a:effectLst/>
              </a:rPr>
              <a:t>1 SDIO (4 bit) yerel SD</a:t>
            </a:r>
          </a:p>
          <a:p>
            <a:r>
              <a:rPr lang="tr-TR" sz="800" dirty="0">
                <a:effectLst/>
              </a:rPr>
              <a:t>3 SPI, tümü 16 kelimelik FIFO ile</a:t>
            </a:r>
          </a:p>
          <a:p>
            <a:r>
              <a:rPr lang="tr-TR" sz="800" dirty="0">
                <a:effectLst/>
              </a:rPr>
              <a:t>3 I 2 C, tümü 4 bayt FIFO ile</a:t>
            </a:r>
          </a:p>
          <a:p>
            <a:r>
              <a:rPr lang="tr-TR" sz="800" dirty="0">
                <a:effectLst/>
              </a:rPr>
              <a:t>7 Seri, tümü 4 bayt FIFO ile</a:t>
            </a:r>
          </a:p>
          <a:p>
            <a:r>
              <a:rPr lang="tr-TR" sz="800" dirty="0">
                <a:effectLst/>
              </a:rPr>
              <a:t>32 genel amaçlı DMA kanalı</a:t>
            </a:r>
          </a:p>
          <a:p>
            <a:r>
              <a:rPr lang="tr-TR" sz="800" dirty="0">
                <a:effectLst/>
              </a:rPr>
              <a:t>31 PWM pimi</a:t>
            </a:r>
          </a:p>
          <a:p>
            <a:r>
              <a:rPr lang="tr-TR" sz="800" dirty="0">
                <a:effectLst/>
              </a:rPr>
              <a:t>40 dijital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tümü kesme özellikli</a:t>
            </a:r>
          </a:p>
          <a:p>
            <a:r>
              <a:rPr lang="tr-TR" sz="800" dirty="0">
                <a:effectLst/>
              </a:rPr>
              <a:t>14 analog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çip üzerinde 2 ADC</a:t>
            </a:r>
          </a:p>
          <a:p>
            <a:r>
              <a:rPr lang="tr-TR" sz="800" dirty="0" err="1">
                <a:effectLst/>
              </a:rPr>
              <a:t>Kriptografik</a:t>
            </a:r>
            <a:r>
              <a:rPr lang="tr-TR" sz="800" dirty="0">
                <a:effectLst/>
              </a:rPr>
              <a:t> Hızlandırma</a:t>
            </a:r>
          </a:p>
          <a:p>
            <a:r>
              <a:rPr lang="tr-TR" sz="800" dirty="0">
                <a:effectLst/>
              </a:rPr>
              <a:t>Rastgele numara üreticisi</a:t>
            </a:r>
          </a:p>
          <a:p>
            <a:r>
              <a:rPr lang="tr-TR" sz="800" dirty="0">
                <a:effectLst/>
              </a:rPr>
              <a:t>Tarih / saat için RTC</a:t>
            </a:r>
          </a:p>
          <a:p>
            <a:r>
              <a:rPr lang="tr-TR" sz="800" dirty="0">
                <a:effectLst/>
              </a:rPr>
              <a:t>Programlanabilir </a:t>
            </a:r>
            <a:r>
              <a:rPr lang="tr-TR" sz="800" dirty="0" err="1">
                <a:effectLst/>
              </a:rPr>
              <a:t>FlexIO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Piksel İşleme Ardışık Düzeni</a:t>
            </a:r>
          </a:p>
          <a:p>
            <a:r>
              <a:rPr lang="tr-TR" sz="800" dirty="0">
                <a:effectLst/>
              </a:rPr>
              <a:t>Çevresel çapraz tetikleme</a:t>
            </a:r>
          </a:p>
          <a:p>
            <a:r>
              <a:rPr lang="tr-TR" sz="800" dirty="0">
                <a:effectLst/>
              </a:rPr>
              <a:t>Güç Açma / Kapatma yönetimi</a:t>
            </a:r>
          </a:p>
          <a:p>
            <a:r>
              <a:rPr lang="tr-TR" sz="800" dirty="0">
                <a:effectLst/>
              </a:rPr>
              <a:t>Ön Lehimli Erkek Başlıklar</a:t>
            </a:r>
          </a:p>
          <a:p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sz="900" dirty="0">
              <a:effectLst/>
            </a:endParaRPr>
          </a:p>
          <a:p>
            <a:endParaRPr lang="tr-TR" sz="800" dirty="0">
              <a:effectLst/>
            </a:endParaRPr>
          </a:p>
          <a:p>
            <a:pPr marL="0" indent="0">
              <a:buNone/>
            </a:pPr>
            <a:br>
              <a:rPr lang="tr-TR" sz="300" dirty="0">
                <a:effectLst/>
              </a:rPr>
            </a:br>
            <a:br>
              <a:rPr lang="tr-TR" sz="300" dirty="0"/>
            </a:br>
            <a:endParaRPr lang="tr-TR" sz="3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1A0130D-2800-0B4B-87B7-25400341F13C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D498E6-B9A8-6246-AA54-8EB73D01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92" y="2512483"/>
            <a:ext cx="1833034" cy="183303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748DCB-2199-8248-B70C-47865283C3AE}"/>
              </a:ext>
            </a:extLst>
          </p:cNvPr>
          <p:cNvSpPr txBox="1"/>
          <p:nvPr/>
        </p:nvSpPr>
        <p:spPr>
          <a:xfrm>
            <a:off x="7426712" y="1478878"/>
            <a:ext cx="47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Alınmasını neden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84330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BE9CD-AAF4-664D-8BE1-8634DC07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044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4.1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972992-87D6-E54D-8020-71C5B2EF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277" y="3082693"/>
            <a:ext cx="9905998" cy="2449552"/>
          </a:xfrm>
        </p:spPr>
        <p:txBody>
          <a:bodyPr>
            <a:noAutofit/>
          </a:bodyPr>
          <a:lstStyle/>
          <a:p>
            <a:pPr fontAlgn="base"/>
            <a:r>
              <a:rPr lang="tr-TR" sz="900" b="1" dirty="0">
                <a:effectLst/>
              </a:rPr>
              <a:t>ARM Cortex-M7 600MHz</a:t>
            </a:r>
          </a:p>
          <a:p>
            <a:pPr fontAlgn="base"/>
            <a:r>
              <a:rPr lang="tr-TR" sz="900" b="1" dirty="0">
                <a:effectLst/>
              </a:rPr>
              <a:t>1024 Ram</a:t>
            </a:r>
          </a:p>
          <a:p>
            <a:pPr fontAlgn="base"/>
            <a:r>
              <a:rPr lang="tr-TR" sz="900" b="1" dirty="0">
                <a:effectLst/>
              </a:rPr>
              <a:t>Flash: 8 </a:t>
            </a:r>
            <a:r>
              <a:rPr lang="tr-TR" sz="900" b="1" dirty="0" err="1">
                <a:effectLst/>
              </a:rPr>
              <a:t>Mbyte</a:t>
            </a:r>
            <a:r>
              <a:rPr lang="tr-TR" sz="900" b="1" dirty="0">
                <a:effectLst/>
              </a:rPr>
              <a:t> ( 64k Kurtarma ve EEPROM için)</a:t>
            </a:r>
          </a:p>
          <a:p>
            <a:pPr fontAlgn="base"/>
            <a:r>
              <a:rPr lang="tr-TR" sz="900" b="1" dirty="0">
                <a:effectLst/>
              </a:rPr>
              <a:t>USB Bağlantısı</a:t>
            </a:r>
          </a:p>
          <a:p>
            <a:pPr fontAlgn="base"/>
            <a:r>
              <a:rPr lang="tr-TR" sz="900" b="1" dirty="0">
                <a:effectLst/>
              </a:rPr>
              <a:t>2 Çip Artı Program Belleği</a:t>
            </a:r>
          </a:p>
          <a:p>
            <a:pPr fontAlgn="base"/>
            <a:r>
              <a:rPr lang="tr-TR" sz="900" b="1" dirty="0">
                <a:effectLst/>
              </a:rPr>
              <a:t>I/O </a:t>
            </a:r>
            <a:r>
              <a:rPr lang="tr-TR" sz="900" b="1" dirty="0" err="1">
                <a:effectLst/>
              </a:rPr>
              <a:t>Pin</a:t>
            </a:r>
            <a:r>
              <a:rPr lang="tr-TR" sz="900" b="1" dirty="0">
                <a:effectLst/>
              </a:rPr>
              <a:t>: 55 Adet</a:t>
            </a:r>
          </a:p>
          <a:p>
            <a:pPr fontAlgn="base"/>
            <a:r>
              <a:rPr lang="tr-TR" sz="900" b="1" dirty="0">
                <a:effectLst/>
              </a:rPr>
              <a:t>CAN </a:t>
            </a:r>
            <a:r>
              <a:rPr lang="tr-TR" sz="900" b="1" dirty="0" err="1">
                <a:effectLst/>
              </a:rPr>
              <a:t>Veriyolu</a:t>
            </a:r>
            <a:r>
              <a:rPr lang="tr-TR" sz="900" b="1" dirty="0">
                <a:effectLst/>
              </a:rPr>
              <a:t>: 3 Adet ( CAN FD ile 1)</a:t>
            </a:r>
          </a:p>
          <a:p>
            <a:pPr fontAlgn="base"/>
            <a:r>
              <a:rPr lang="tr-TR" sz="900" b="1" dirty="0">
                <a:effectLst/>
              </a:rPr>
              <a:t>I2C Dijital: 2 Adet</a:t>
            </a:r>
          </a:p>
          <a:p>
            <a:pPr fontAlgn="base"/>
            <a:r>
              <a:rPr lang="tr-TR" sz="900" b="1" dirty="0">
                <a:effectLst/>
              </a:rPr>
              <a:t>S/PDIF Dijital: 1 Adet</a:t>
            </a:r>
          </a:p>
          <a:p>
            <a:pPr fontAlgn="base"/>
            <a:r>
              <a:rPr lang="tr-TR" sz="900" b="1" dirty="0">
                <a:effectLst/>
              </a:rPr>
              <a:t>SDIO (4 bit) SD: 1 </a:t>
            </a:r>
            <a:r>
              <a:rPr lang="tr-TR" sz="1050" b="1" dirty="0">
                <a:effectLst/>
              </a:rPr>
              <a:t>Adet</a:t>
            </a:r>
            <a:endParaRPr lang="tr-TR" sz="900" b="1" dirty="0">
              <a:effectLst/>
            </a:endParaRPr>
          </a:p>
          <a:p>
            <a:pPr fontAlgn="base"/>
            <a:r>
              <a:rPr lang="tr-TR" sz="900" b="1" dirty="0">
                <a:effectLst/>
              </a:rPr>
              <a:t>SPI: 3 Adet</a:t>
            </a:r>
          </a:p>
          <a:p>
            <a:pPr fontAlgn="base"/>
            <a:r>
              <a:rPr lang="tr-TR" sz="900" b="1" dirty="0">
                <a:effectLst/>
              </a:rPr>
              <a:t>Seri Bağlantı Noktası: 8 Adet</a:t>
            </a:r>
          </a:p>
          <a:p>
            <a:pPr fontAlgn="base"/>
            <a:r>
              <a:rPr lang="tr-TR" sz="900" b="1" dirty="0">
                <a:effectLst/>
              </a:rPr>
              <a:t>32 Genel Amaçlı -DMA Kanalı</a:t>
            </a:r>
          </a:p>
          <a:p>
            <a:pPr fontAlgn="base"/>
            <a:r>
              <a:rPr lang="tr-TR" sz="900" b="1" dirty="0">
                <a:effectLst/>
              </a:rPr>
              <a:t>PWM </a:t>
            </a:r>
            <a:r>
              <a:rPr lang="tr-TR" sz="900" b="1" dirty="0" err="1">
                <a:effectLst/>
              </a:rPr>
              <a:t>Pini</a:t>
            </a:r>
            <a:r>
              <a:rPr lang="tr-TR" sz="900" b="1" dirty="0">
                <a:effectLst/>
              </a:rPr>
              <a:t>: 35 Adet</a:t>
            </a:r>
          </a:p>
          <a:p>
            <a:pPr fontAlgn="base"/>
            <a:r>
              <a:rPr lang="tr-TR" sz="900" b="1" dirty="0">
                <a:effectLst/>
              </a:rPr>
              <a:t>18 Analog Giriş</a:t>
            </a:r>
          </a:p>
          <a:p>
            <a:pPr fontAlgn="base"/>
            <a:r>
              <a:rPr lang="tr-TR" sz="900" b="1" dirty="0" err="1">
                <a:effectLst/>
              </a:rPr>
              <a:t>Kriptografik</a:t>
            </a:r>
            <a:r>
              <a:rPr lang="tr-TR" sz="900" b="1" dirty="0">
                <a:effectLst/>
              </a:rPr>
              <a:t> Hızlandırma</a:t>
            </a:r>
          </a:p>
          <a:p>
            <a:pPr fontAlgn="base"/>
            <a:r>
              <a:rPr lang="tr-TR" sz="900" b="1" dirty="0" err="1">
                <a:effectLst/>
              </a:rPr>
              <a:t>Random</a:t>
            </a:r>
            <a:r>
              <a:rPr lang="tr-TR" sz="900" b="1" dirty="0">
                <a:effectLst/>
              </a:rPr>
              <a:t> Numara Üreticisi</a:t>
            </a:r>
          </a:p>
          <a:p>
            <a:pPr fontAlgn="base"/>
            <a:r>
              <a:rPr lang="tr-TR" sz="900" b="1" dirty="0">
                <a:effectLst/>
              </a:rPr>
              <a:t>RTC</a:t>
            </a:r>
          </a:p>
          <a:p>
            <a:pPr fontAlgn="base"/>
            <a:r>
              <a:rPr lang="tr-TR" sz="900" b="1" dirty="0" err="1">
                <a:effectLst/>
              </a:rPr>
              <a:t>FlexIO</a:t>
            </a:r>
            <a:endParaRPr lang="tr-TR" sz="900" b="1" dirty="0">
              <a:effectLst/>
            </a:endParaRPr>
          </a:p>
          <a:p>
            <a:pPr fontAlgn="base"/>
            <a:r>
              <a:rPr lang="tr-TR" sz="900" b="1" dirty="0">
                <a:effectLst/>
              </a:rPr>
              <a:t>10/100 </a:t>
            </a:r>
            <a:r>
              <a:rPr lang="tr-TR" sz="900" b="1" dirty="0" err="1">
                <a:effectLst/>
              </a:rPr>
              <a:t>Mbit</a:t>
            </a:r>
            <a:r>
              <a:rPr lang="tr-TR" sz="900" b="1" dirty="0">
                <a:effectLst/>
              </a:rPr>
              <a:t> DP83825 PHY (6 iğneli)</a:t>
            </a:r>
          </a:p>
          <a:p>
            <a:pPr fontAlgn="base"/>
            <a:r>
              <a:rPr lang="tr-TR" sz="900" b="1" dirty="0" err="1">
                <a:effectLst/>
              </a:rPr>
              <a:t>microSD</a:t>
            </a:r>
            <a:r>
              <a:rPr lang="tr-TR" sz="900" b="1" dirty="0">
                <a:effectLst/>
              </a:rPr>
              <a:t> Kart Soketi</a:t>
            </a:r>
          </a:p>
          <a:p>
            <a:pPr fontAlgn="base"/>
            <a:r>
              <a:rPr lang="tr-TR" sz="900" b="1" dirty="0">
                <a:effectLst/>
              </a:rPr>
              <a:t>Güç Açma/Kapama yönetimi</a:t>
            </a:r>
          </a:p>
          <a:p>
            <a:pPr fontAlgn="base"/>
            <a:r>
              <a:rPr lang="tr-TR" sz="900" dirty="0">
                <a:solidFill>
                  <a:srgbClr val="FF0000"/>
                </a:solidFill>
                <a:effectLst/>
              </a:rPr>
              <a:t>BOYUT :</a:t>
            </a:r>
          </a:p>
          <a:p>
            <a:pPr fontAlgn="base"/>
            <a:endParaRPr lang="tr-TR" sz="900" b="1" dirty="0">
              <a:effectLst/>
            </a:endParaRPr>
          </a:p>
          <a:p>
            <a:endParaRPr lang="tr-TR" sz="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AF3B393D-06D6-3044-8AA4-EBDD871B47B6}"/>
              </a:ext>
            </a:extLst>
          </p:cNvPr>
          <p:cNvSpPr txBox="1">
            <a:spLocks/>
          </p:cNvSpPr>
          <p:nvPr/>
        </p:nvSpPr>
        <p:spPr>
          <a:xfrm>
            <a:off x="0" y="-16912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tr-TR" sz="1200" dirty="0" err="1">
                <a:effectLst/>
              </a:rPr>
              <a:t>Teensy</a:t>
            </a:r>
            <a:r>
              <a:rPr lang="tr-TR" sz="1200" dirty="0">
                <a:effectLst/>
              </a:rPr>
              <a:t> 4.1, 4.0'dan dört kat daha büyük </a:t>
            </a:r>
            <a:r>
              <a:rPr lang="tr-TR" sz="1200" dirty="0" err="1">
                <a:effectLst/>
              </a:rPr>
              <a:t>flash</a:t>
            </a:r>
            <a:r>
              <a:rPr lang="tr-TR" sz="1200" dirty="0">
                <a:effectLst/>
              </a:rPr>
              <a:t> bellek ve bellek eklemek için iki yeni konuma sahip ARM Cortex-M7 işlemci içeren bir karttır.</a:t>
            </a:r>
          </a:p>
          <a:p>
            <a:pPr fontAlgn="base"/>
            <a:r>
              <a:rPr lang="tr-TR" sz="1200" dirty="0">
                <a:effectLst/>
              </a:rPr>
              <a:t>Teensy3.6 ile aynı boyutta, </a:t>
            </a:r>
            <a:r>
              <a:rPr lang="tr-TR" sz="1200" dirty="0" err="1">
                <a:effectLst/>
              </a:rPr>
              <a:t>ethernet</a:t>
            </a:r>
            <a:r>
              <a:rPr lang="tr-TR" sz="1200" dirty="0">
                <a:effectLst/>
              </a:rPr>
              <a:t> PHY, SD Kart girişi ve USB bağlantı noktası dahil olmak üzere daha fazla I/O </a:t>
            </a:r>
            <a:r>
              <a:rPr lang="tr-TR" sz="1200" dirty="0" err="1">
                <a:effectLst/>
              </a:rPr>
              <a:t>pini</a:t>
            </a:r>
            <a:r>
              <a:rPr lang="tr-TR" sz="1200" dirty="0">
                <a:effectLst/>
              </a:rPr>
              <a:t> bulunmaktadır.</a:t>
            </a:r>
          </a:p>
          <a:p>
            <a:pPr fontAlgn="base"/>
            <a:r>
              <a:rPr lang="tr-TR" sz="1200" dirty="0">
                <a:effectLst/>
              </a:rPr>
              <a:t>Satış linki (</a:t>
            </a:r>
            <a:r>
              <a:rPr lang="tr-TR" sz="1200" dirty="0" err="1">
                <a:effectLst/>
              </a:rPr>
              <a:t>https</a:t>
            </a:r>
            <a:r>
              <a:rPr lang="tr-TR" sz="1200" dirty="0">
                <a:effectLst/>
              </a:rPr>
              <a:t>://</a:t>
            </a:r>
            <a:r>
              <a:rPr lang="tr-TR" sz="1200" dirty="0" err="1">
                <a:effectLst/>
              </a:rPr>
              <a:t>www.robolinkmarket.com</a:t>
            </a:r>
            <a:r>
              <a:rPr lang="tr-TR" sz="1200" dirty="0">
                <a:effectLst/>
              </a:rPr>
              <a:t>/teensy-41)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EF92C4C-DA79-6743-8938-05CCF5C9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" y="2455746"/>
            <a:ext cx="2354147" cy="2354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2BA3F53-53A2-BC41-8D57-47D01F737169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250-500 TL</a:t>
            </a:r>
          </a:p>
        </p:txBody>
      </p:sp>
    </p:spTree>
    <p:extLst>
      <p:ext uri="{BB962C8B-B14F-4D97-AF65-F5344CB8AC3E}">
        <p14:creationId xmlns:p14="http://schemas.microsoft.com/office/powerpoint/2010/main" val="29136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3.2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180"/>
            <a:ext cx="12192000" cy="566481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küçük boyutlu,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uyumlu ve 32-bit ARM Cortex-M4 mimarisi kullanan bir geliştirme kartıdır.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programının adapte edilmiş bir versiyonu (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) kullanılarak veya doğrudan C dili ile programlanabilir.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3.1 sürümünün güncellenmiş sürümüdür, 3.1 ile yazılan programlar doğrudan bu kartta çalışabilir.</a:t>
            </a:r>
          </a:p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3.0 </a:t>
            </a:r>
            <a:r>
              <a:rPr lang="tr-TR" dirty="0" err="1">
                <a:effectLst/>
              </a:rPr>
              <a:t>sürmünün</a:t>
            </a:r>
            <a:r>
              <a:rPr lang="tr-TR" dirty="0">
                <a:effectLst/>
              </a:rPr>
              <a:t> tam iki katı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belleğe sahiptir.</a:t>
            </a:r>
          </a:p>
          <a:p>
            <a:pPr fontAlgn="base"/>
            <a:r>
              <a:rPr lang="tr-TR" dirty="0">
                <a:effectLst/>
              </a:rPr>
              <a:t>32 bit ARM Cortex-M4 72MHz CPU</a:t>
            </a:r>
          </a:p>
          <a:p>
            <a:pPr fontAlgn="base"/>
            <a:r>
              <a:rPr lang="tr-TR" dirty="0">
                <a:effectLst/>
              </a:rPr>
              <a:t>256K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bellek, 64K RAM, 2K EEPROM</a:t>
            </a:r>
          </a:p>
          <a:p>
            <a:pPr fontAlgn="base"/>
            <a:r>
              <a:rPr lang="tr-TR" dirty="0">
                <a:effectLst/>
              </a:rPr>
              <a:t>21 adet yüksek çözünürlüklü analog giriş (13-bit kullanılabilir, 16-bit donanım)</a:t>
            </a:r>
          </a:p>
          <a:p>
            <a:pPr fontAlgn="base"/>
            <a:r>
              <a:rPr lang="tr-TR" dirty="0">
                <a:effectLst/>
              </a:rPr>
              <a:t>34 adet dijital giriş/çıkış </a:t>
            </a:r>
            <a:r>
              <a:rPr lang="tr-TR" dirty="0" err="1">
                <a:effectLst/>
              </a:rPr>
              <a:t>pini</a:t>
            </a:r>
            <a:r>
              <a:rPr lang="tr-TR" dirty="0">
                <a:effectLst/>
              </a:rPr>
              <a:t> (21 adedi analog ile ortak)</a:t>
            </a:r>
          </a:p>
          <a:p>
            <a:pPr fontAlgn="base"/>
            <a:r>
              <a:rPr lang="tr-TR" dirty="0">
                <a:effectLst/>
              </a:rPr>
              <a:t>11 adet PWM çıkışı </a:t>
            </a:r>
          </a:p>
          <a:p>
            <a:pPr fontAlgn="base"/>
            <a:r>
              <a:rPr lang="tr-TR" dirty="0">
                <a:effectLst/>
              </a:rPr>
              <a:t>1 adet 11-bit DAC çıkışı</a:t>
            </a:r>
          </a:p>
          <a:p>
            <a:pPr fontAlgn="base"/>
            <a:r>
              <a:rPr lang="tr-TR" dirty="0">
                <a:effectLst/>
              </a:rPr>
              <a:t>8 adet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(PWM için ayrı)</a:t>
            </a:r>
          </a:p>
          <a:p>
            <a:pPr fontAlgn="base"/>
            <a:r>
              <a:rPr lang="tr-TR" dirty="0">
                <a:effectLst/>
              </a:rPr>
              <a:t>USB bağlantısı (DMA bellek transferi desteği)</a:t>
            </a:r>
          </a:p>
          <a:p>
            <a:pPr fontAlgn="base"/>
            <a:r>
              <a:rPr lang="tr-TR" dirty="0">
                <a:effectLst/>
              </a:rPr>
              <a:t>CAN-BUS haberleşme portu</a:t>
            </a:r>
          </a:p>
          <a:p>
            <a:pPr fontAlgn="base"/>
            <a:r>
              <a:rPr lang="tr-TR" dirty="0">
                <a:effectLst/>
              </a:rPr>
              <a:t>3 adet UART seri haberleşme portu</a:t>
            </a:r>
          </a:p>
          <a:p>
            <a:pPr fontAlgn="base"/>
            <a:r>
              <a:rPr lang="tr-TR" dirty="0">
                <a:effectLst/>
              </a:rPr>
              <a:t>SPI, I2C, I2S, IR modülatör</a:t>
            </a:r>
          </a:p>
          <a:p>
            <a:pPr fontAlgn="base"/>
            <a:r>
              <a:rPr lang="tr-TR" dirty="0">
                <a:effectLst/>
              </a:rPr>
              <a:t>Yüksek kaliteli ses bağlantısı için I2S desteği</a:t>
            </a:r>
          </a:p>
          <a:p>
            <a:pPr fontAlgn="base"/>
            <a:r>
              <a:rPr lang="tr-TR" dirty="0">
                <a:effectLst/>
              </a:rPr>
              <a:t>Real Time </a:t>
            </a:r>
            <a:r>
              <a:rPr lang="tr-TR" dirty="0" err="1">
                <a:effectLst/>
              </a:rPr>
              <a:t>Clock</a:t>
            </a:r>
            <a:r>
              <a:rPr lang="tr-TR" dirty="0">
                <a:effectLst/>
              </a:rPr>
              <a:t> desteği (32.768 kHz kristal ve batarya gerektirir)</a:t>
            </a:r>
          </a:p>
          <a:p>
            <a:pPr fontAlgn="base"/>
            <a:r>
              <a:rPr lang="tr-TR" dirty="0">
                <a:effectLst/>
              </a:rPr>
              <a:t>16 adet USB'den bağımsız DMA kanalı</a:t>
            </a:r>
          </a:p>
          <a:p>
            <a:pPr fontAlgn="base"/>
            <a:r>
              <a:rPr lang="tr-TR" dirty="0">
                <a:effectLst/>
              </a:rPr>
              <a:t>Dokunmatik </a:t>
            </a:r>
            <a:r>
              <a:rPr lang="tr-TR" dirty="0" err="1">
                <a:effectLst/>
              </a:rPr>
              <a:t>sensör</a:t>
            </a:r>
            <a:r>
              <a:rPr lang="tr-TR" dirty="0">
                <a:effectLst/>
              </a:rPr>
              <a:t> bağlantıları</a:t>
            </a:r>
          </a:p>
          <a:p>
            <a:pPr fontAlgn="base"/>
            <a:r>
              <a:rPr lang="tr-TR" dirty="0">
                <a:effectLst/>
              </a:rPr>
              <a:t>Boyutlar: 18mm x 37mm x 4mm</a:t>
            </a:r>
          </a:p>
          <a:p>
            <a:pPr fontAlgn="base"/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pPr fontAlgn="base"/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7FAC9-F78C-674D-92A7-A5D7F6A0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47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3.6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8576"/>
            <a:ext cx="12192000" cy="5709424"/>
          </a:xfrm>
        </p:spPr>
        <p:txBody>
          <a:bodyPr>
            <a:normAutofit fontScale="400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için en sevdiğiniz program editöründe C kullanarak programlayabilir veya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için 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 eklentisini yükleyebilir ve bunun için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skeçlerini yazabilirsiniz</a:t>
            </a:r>
          </a:p>
          <a:p>
            <a:r>
              <a:rPr lang="tr-TR" dirty="0">
                <a:effectLst/>
              </a:rPr>
              <a:t>180 MHz ARM Cortex-M4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Floating</a:t>
            </a:r>
            <a:r>
              <a:rPr lang="tr-TR" dirty="0">
                <a:effectLst/>
              </a:rPr>
              <a:t> Point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1M Flash, 256K RAM, 4K EEPROM</a:t>
            </a:r>
          </a:p>
          <a:p>
            <a:r>
              <a:rPr lang="tr-TR" dirty="0" err="1">
                <a:effectLst/>
              </a:rPr>
              <a:t>Microcontroller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 MK66FX1M0VMD18</a:t>
            </a:r>
          </a:p>
          <a:p>
            <a:r>
              <a:rPr lang="tr-TR" dirty="0">
                <a:effectLst/>
              </a:rPr>
              <a:t>USB High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(480Mbit/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2 CAN </a:t>
            </a:r>
            <a:r>
              <a:rPr lang="tr-TR" dirty="0" err="1">
                <a:effectLst/>
              </a:rPr>
              <a:t>Bus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32 General </a:t>
            </a:r>
            <a:r>
              <a:rPr lang="tr-TR" dirty="0" err="1">
                <a:effectLst/>
              </a:rPr>
              <a:t>Purpose</a:t>
            </a:r>
            <a:r>
              <a:rPr lang="tr-TR" dirty="0">
                <a:effectLst/>
              </a:rPr>
              <a:t> DMA </a:t>
            </a:r>
            <a:r>
              <a:rPr lang="tr-TR" dirty="0" err="1">
                <a:effectLst/>
              </a:rPr>
              <a:t>Channels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22 PWM </a:t>
            </a:r>
            <a:r>
              <a:rPr lang="tr-TR" dirty="0" err="1">
                <a:effectLst/>
              </a:rPr>
              <a:t>Outputs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4 I2C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11 </a:t>
            </a:r>
            <a:r>
              <a:rPr lang="tr-TR" dirty="0" err="1">
                <a:effectLst/>
              </a:rPr>
              <a:t>Touch-Sensing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62 I/O </a:t>
            </a:r>
            <a:r>
              <a:rPr lang="tr-TR" dirty="0" err="1">
                <a:effectLst/>
              </a:rPr>
              <a:t>Pins</a:t>
            </a:r>
            <a:r>
              <a:rPr lang="tr-TR" dirty="0">
                <a:effectLst/>
              </a:rPr>
              <a:t> (42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friendly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25 Analog </a:t>
            </a:r>
            <a:r>
              <a:rPr lang="tr-TR" dirty="0" err="1">
                <a:effectLst/>
              </a:rPr>
              <a:t>Inputs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2 </a:t>
            </a:r>
            <a:r>
              <a:rPr lang="tr-TR" dirty="0" err="1">
                <a:effectLst/>
              </a:rPr>
              <a:t>ADCs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13-bit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 Analog </a:t>
            </a:r>
            <a:r>
              <a:rPr lang="tr-TR" dirty="0" err="1">
                <a:effectLst/>
              </a:rPr>
              <a:t>Outputs</a:t>
            </a:r>
            <a:r>
              <a:rPr lang="tr-TR" dirty="0">
                <a:effectLst/>
              </a:rPr>
              <a:t> (</a:t>
            </a:r>
            <a:r>
              <a:rPr lang="tr-TR" dirty="0" err="1">
                <a:effectLst/>
              </a:rPr>
              <a:t>DACs</a:t>
            </a:r>
            <a:r>
              <a:rPr lang="tr-TR" dirty="0">
                <a:effectLst/>
              </a:rPr>
              <a:t>)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12-bit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Full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(12Mbit/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Ethernet </a:t>
            </a:r>
            <a:r>
              <a:rPr lang="tr-TR" dirty="0" err="1">
                <a:effectLst/>
              </a:rPr>
              <a:t>mac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capable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full</a:t>
            </a:r>
            <a:r>
              <a:rPr lang="tr-TR" dirty="0">
                <a:effectLst/>
              </a:rPr>
              <a:t> 100Mbit/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speed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Native</a:t>
            </a:r>
            <a:r>
              <a:rPr lang="tr-TR" dirty="0">
                <a:effectLst/>
              </a:rPr>
              <a:t> (4-bit SDIO) </a:t>
            </a:r>
            <a:r>
              <a:rPr lang="tr-TR" dirty="0" err="1">
                <a:effectLst/>
              </a:rPr>
              <a:t>micro</a:t>
            </a:r>
            <a:r>
              <a:rPr lang="tr-TR" dirty="0">
                <a:effectLst/>
              </a:rPr>
              <a:t> SD </a:t>
            </a:r>
            <a:r>
              <a:rPr lang="tr-TR" dirty="0" err="1">
                <a:effectLst/>
              </a:rPr>
              <a:t>card</a:t>
            </a:r>
            <a:r>
              <a:rPr lang="tr-TR" dirty="0">
                <a:effectLst/>
              </a:rPr>
              <a:t> port</a:t>
            </a:r>
          </a:p>
          <a:p>
            <a:r>
              <a:rPr lang="tr-TR" dirty="0">
                <a:effectLst/>
              </a:rPr>
              <a:t>I2S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Port, 4-Channel 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</a:t>
            </a:r>
            <a:r>
              <a:rPr lang="tr-TR" dirty="0">
                <a:effectLst/>
              </a:rPr>
              <a:t> &amp; </a:t>
            </a:r>
            <a:r>
              <a:rPr lang="tr-TR" dirty="0" err="1">
                <a:effectLst/>
              </a:rPr>
              <a:t>Output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14 Hardware </a:t>
            </a:r>
            <a:r>
              <a:rPr lang="tr-TR" dirty="0" err="1">
                <a:effectLst/>
              </a:rPr>
              <a:t>Timers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Cryptographic</a:t>
            </a:r>
            <a:r>
              <a:rPr lang="tr-TR" dirty="0">
                <a:effectLst/>
              </a:rPr>
              <a:t> Acceleration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Random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Number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Generator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CRC </a:t>
            </a:r>
            <a:r>
              <a:rPr lang="tr-TR" dirty="0" err="1">
                <a:effectLst/>
              </a:rPr>
              <a:t>Computation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 </a:t>
            </a:r>
            <a:r>
              <a:rPr lang="tr-TR" dirty="0" err="1">
                <a:effectLst/>
              </a:rPr>
              <a:t>Serial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(2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 Baud </a:t>
            </a:r>
            <a:r>
              <a:rPr lang="tr-TR" dirty="0" err="1">
                <a:effectLst/>
              </a:rPr>
              <a:t>Rates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3 SPI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(1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FIFO)</a:t>
            </a:r>
          </a:p>
          <a:p>
            <a:r>
              <a:rPr lang="tr-TR" dirty="0">
                <a:effectLst/>
              </a:rPr>
              <a:t>Real-Time </a:t>
            </a:r>
            <a:r>
              <a:rPr lang="tr-TR" dirty="0" err="1">
                <a:effectLst/>
              </a:rPr>
              <a:t>Clock</a:t>
            </a:r>
            <a:endParaRPr lang="tr-TR" dirty="0">
              <a:effectLst/>
            </a:endParaRP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350-500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316DE6-D13C-5A42-81F5-221319C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05" y="20079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F4BAD-8F82-2A42-B4B4-8DDA277A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0" y="-481917"/>
            <a:ext cx="4977240" cy="1905000"/>
          </a:xfrm>
        </p:spPr>
        <p:txBody>
          <a:bodyPr/>
          <a:lstStyle/>
          <a:p>
            <a:r>
              <a:rPr lang="tr-TR" dirty="0" err="1"/>
              <a:t>Arm</a:t>
            </a:r>
            <a:r>
              <a:rPr lang="tr-TR" dirty="0"/>
              <a:t> </a:t>
            </a:r>
            <a:r>
              <a:rPr lang="tr-TR" dirty="0" err="1"/>
              <a:t>cortex</a:t>
            </a:r>
            <a:r>
              <a:rPr lang="tr-TR" dirty="0"/>
              <a:t> m7 VS M4</a:t>
            </a:r>
            <a:br>
              <a:rPr lang="tr-TR" dirty="0"/>
            </a:br>
            <a:r>
              <a:rPr lang="tr-TR" sz="1600" dirty="0"/>
              <a:t>(YANİ TENNSY 4.1 (M7)VS 3.6(M4) , 3.2(M4))</a:t>
            </a:r>
            <a:endParaRPr lang="tr-TR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11C2BF7-718A-EE41-B6AE-701A8C2C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018"/>
            <a:ext cx="5486400" cy="4709982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First of </a:t>
            </a:r>
            <a:r>
              <a:rPr lang="tr-TR" dirty="0" err="1">
                <a:effectLst/>
              </a:rPr>
              <a:t>all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differences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between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bring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I say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because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cost</a:t>
            </a:r>
            <a:r>
              <a:rPr lang="tr-TR" dirty="0">
                <a:effectLst/>
              </a:rPr>
              <a:t> a </a:t>
            </a:r>
            <a:r>
              <a:rPr lang="tr-TR" dirty="0" err="1">
                <a:effectLst/>
              </a:rPr>
              <a:t>little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short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answer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instructions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take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less</a:t>
            </a:r>
            <a:r>
              <a:rPr lang="tr-TR" dirty="0">
                <a:effectLst/>
              </a:rPr>
              <a:t> time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instance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allows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you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</a:t>
            </a:r>
          </a:p>
          <a:p>
            <a:r>
              <a:rPr lang="tr-TR" dirty="0" err="1">
                <a:effectLst/>
              </a:rPr>
              <a:t>Another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example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has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reading</a:t>
            </a:r>
            <a:r>
              <a:rPr lang="tr-TR" dirty="0">
                <a:effectLst/>
              </a:rPr>
              <a:t> data </a:t>
            </a:r>
            <a:r>
              <a:rPr lang="tr-TR" dirty="0" err="1">
                <a:effectLst/>
              </a:rPr>
              <a:t>from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which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again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it's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twice</a:t>
            </a:r>
            <a:r>
              <a:rPr lang="tr-TR" dirty="0">
                <a:effectLst/>
              </a:rPr>
              <a:t> as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also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double-precision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floading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point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single-precision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Generally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speaking</a:t>
            </a:r>
            <a:r>
              <a:rPr lang="tr-TR" dirty="0">
                <a:effectLst/>
              </a:rPr>
              <a:t>, I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estimate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around</a:t>
            </a:r>
            <a:r>
              <a:rPr lang="tr-TR" dirty="0">
                <a:effectLst/>
              </a:rPr>
              <a:t> 1.65 </a:t>
            </a:r>
            <a:r>
              <a:rPr lang="tr-TR" dirty="0" err="1">
                <a:effectLst/>
              </a:rPr>
              <a:t>times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... a Cortex-M7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100 MHz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feel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like</a:t>
            </a:r>
            <a:r>
              <a:rPr lang="tr-TR" dirty="0">
                <a:effectLst/>
              </a:rPr>
              <a:t> a Cortex-M4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165 MHz.</a:t>
            </a:r>
          </a:p>
          <a:p>
            <a:r>
              <a:rPr lang="tr-TR" dirty="0">
                <a:effectLst/>
              </a:rPr>
              <a:t>Of </a:t>
            </a:r>
            <a:r>
              <a:rPr lang="tr-TR" dirty="0" err="1">
                <a:effectLst/>
              </a:rPr>
              <a:t>course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benefits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Cortex-M7,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above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just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main </a:t>
            </a:r>
            <a:r>
              <a:rPr lang="tr-TR" dirty="0" err="1">
                <a:effectLst/>
              </a:rPr>
              <a:t>things</a:t>
            </a:r>
            <a:r>
              <a:rPr lang="tr-TR" dirty="0">
                <a:effectLst/>
              </a:rPr>
              <a:t> I'm </a:t>
            </a:r>
            <a:r>
              <a:rPr lang="tr-TR" dirty="0" err="1">
                <a:effectLst/>
              </a:rPr>
              <a:t>interested</a:t>
            </a:r>
            <a:r>
              <a:rPr lang="tr-TR" dirty="0">
                <a:effectLst/>
              </a:rPr>
              <a:t> in.</a:t>
            </a:r>
          </a:p>
          <a:p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AC3915D-06B1-A643-9E57-18855EFC2D0D}"/>
              </a:ext>
            </a:extLst>
          </p:cNvPr>
          <p:cNvSpPr txBox="1">
            <a:spLocks/>
          </p:cNvSpPr>
          <p:nvPr/>
        </p:nvSpPr>
        <p:spPr>
          <a:xfrm>
            <a:off x="6096000" y="1977081"/>
            <a:ext cx="5609968" cy="488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ffectLst/>
              </a:rPr>
              <a:t>Her şeyden önce: Cortex-M4 ve Cortex-M7 arasındaki farkların çoğu yalnızca iyileştirmeler getiriyor.</a:t>
            </a:r>
          </a:p>
          <a:p>
            <a:r>
              <a:rPr lang="tr-TR" dirty="0">
                <a:effectLst/>
              </a:rPr>
              <a:t>Çoğu diyorum çünkü Cortex-M7 biraz daha pahalı.</a:t>
            </a:r>
          </a:p>
          <a:p>
            <a:r>
              <a:rPr lang="tr-TR" dirty="0">
                <a:effectLst/>
              </a:rPr>
              <a:t>Kısa cevap, birçok komutun yürütülmesinin daha az zaman almasıdır, örneğin Cortex-M7'deki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, dalları Cortex-M4'ten daha hızlı yürütmenize olanak tanır.</a:t>
            </a:r>
          </a:p>
          <a:p>
            <a:r>
              <a:rPr lang="tr-TR" dirty="0">
                <a:effectLst/>
              </a:rPr>
              <a:t>Başka bir örnek, Cortex-M7'nin bellekten veri okumak için iki birime sahip olmasıdır, bu da belleği iki kat daha hızlı okuyabildiği anlamına gelir.</a:t>
            </a:r>
          </a:p>
          <a:p>
            <a:r>
              <a:rPr lang="tr-TR" dirty="0">
                <a:effectLst/>
              </a:rPr>
              <a:t>Cortex-M7'de ayrıca, Cortex-M4'ün yalnızca tek hassasiyete sahip olduğu çift hassasiyetli yükleme noktası desteği bulunur.</a:t>
            </a:r>
          </a:p>
          <a:p>
            <a:r>
              <a:rPr lang="tr-TR" dirty="0">
                <a:effectLst/>
              </a:rPr>
              <a:t>Genel olarak konuşursak, Cortex-M7'nin Cortex-M4'ten yaklaşık 1.65 kat daha hızlı olduğunu tahmin ediyorum. 100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Cortex-M7, 165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Cortex-M4 gibi hissedecektir.</a:t>
            </a:r>
          </a:p>
          <a:p>
            <a:r>
              <a:rPr lang="tr-TR" dirty="0">
                <a:effectLst/>
              </a:rPr>
              <a:t>Elbette Cortex-M7'de daha fazla fayda ve iyileştirme var, yukarıdakiler sadece ilgilendiğim başlıca şeyler.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45AB9C-4237-ED42-97FB-CDF98CD1E925}"/>
              </a:ext>
            </a:extLst>
          </p:cNvPr>
          <p:cNvSpPr txBox="1"/>
          <p:nvPr/>
        </p:nvSpPr>
        <p:spPr>
          <a:xfrm>
            <a:off x="0" y="197708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İNGİLİZCE KAYNAK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CFA0BA-B2AF-6A43-A146-0FF407F73648}"/>
              </a:ext>
            </a:extLst>
          </p:cNvPr>
          <p:cNvSpPr txBox="1"/>
          <p:nvPr/>
        </p:nvSpPr>
        <p:spPr>
          <a:xfrm>
            <a:off x="6096000" y="15154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ÇEVİRİSİ</a:t>
            </a:r>
          </a:p>
        </p:txBody>
      </p:sp>
    </p:spTree>
    <p:extLst>
      <p:ext uri="{BB962C8B-B14F-4D97-AF65-F5344CB8AC3E}">
        <p14:creationId xmlns:p14="http://schemas.microsoft.com/office/powerpoint/2010/main" val="3164641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4D660F-8066-5F4A-80B6-9271CC45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883" y="2391936"/>
            <a:ext cx="6955371" cy="1667108"/>
          </a:xfrm>
        </p:spPr>
        <p:txBody>
          <a:bodyPr>
            <a:noAutofit/>
          </a:bodyPr>
          <a:lstStyle/>
          <a:p>
            <a:pPr algn="ctr"/>
            <a:r>
              <a:rPr lang="tr-TR" sz="5400" b="1" dirty="0"/>
              <a:t>STM32</a:t>
            </a:r>
            <a:br>
              <a:rPr lang="tr-TR" sz="5400" b="1" dirty="0"/>
            </a:br>
            <a:r>
              <a:rPr lang="tr-TR" sz="5400" b="1" dirty="0"/>
              <a:t>(</a:t>
            </a:r>
            <a:r>
              <a:rPr lang="tr-TR" sz="5400" b="1" dirty="0" err="1"/>
              <a:t>mikrodenetleyici</a:t>
            </a:r>
            <a:r>
              <a:rPr lang="tr-TR" sz="5400" b="1" dirty="0"/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A892C4-4619-CF4B-9903-DEC8E370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54" y="0"/>
            <a:ext cx="2709746" cy="270974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00525E-6C93-ED44-8AD8-E43ADCD2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254"/>
            <a:ext cx="2709746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DCE5D2-EA2C-D249-B4DD-568855B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NEDİR STM32 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A2A2D0-F05B-2F47-9629-5711A1A1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</a:t>
            </a:r>
            <a:r>
              <a:rPr lang="tr-TR" dirty="0" err="1"/>
              <a:t>arm</a:t>
            </a:r>
            <a:r>
              <a:rPr lang="tr-TR" dirty="0"/>
              <a:t> işlemcili bir </a:t>
            </a:r>
            <a:r>
              <a:rPr lang="tr-TR" dirty="0" err="1"/>
              <a:t>mikrodenetleyicidir.Hazır</a:t>
            </a:r>
            <a:r>
              <a:rPr lang="tr-TR" dirty="0"/>
              <a:t> bilgisayarlarda da </a:t>
            </a:r>
            <a:r>
              <a:rPr lang="tr-TR" dirty="0" err="1"/>
              <a:t>arm</a:t>
            </a:r>
            <a:r>
              <a:rPr lang="tr-TR" dirty="0"/>
              <a:t> çok gördüm.</a:t>
            </a:r>
          </a:p>
          <a:p>
            <a:r>
              <a:rPr lang="tr-TR" dirty="0" err="1"/>
              <a:t>Teensy</a:t>
            </a:r>
            <a:r>
              <a:rPr lang="tr-TR" dirty="0"/>
              <a:t> gibi birçok modelleri vardır burada sadece 2 veya  3 model bakacağız. Zaten gördüğünüzde de hepsinin </a:t>
            </a:r>
            <a:r>
              <a:rPr lang="tr-TR" dirty="0" err="1"/>
              <a:t>arm</a:t>
            </a:r>
            <a:r>
              <a:rPr lang="tr-TR" dirty="0"/>
              <a:t> tabanlı olduğunu göreceksiniz.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096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4A734-E2F4-3F4F-8BD1-29EE680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977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STM32F103C8T6 ARM STM32 Basic STM Geliştirme Kartı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4B847-06DA-194B-8077-FE49CA2C8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2977"/>
            <a:ext cx="12192000" cy="4795024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STM32F103C8T6 ARM işlemcisini barındıran çekirdek bir karttır.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8MHz ve 32.768Khz kristal devreleri </a:t>
            </a:r>
            <a:r>
              <a:rPr lang="tr-TR" dirty="0" err="1">
                <a:effectLst/>
              </a:rPr>
              <a:t>barındırı</a:t>
            </a:r>
            <a:r>
              <a:rPr lang="tr-TR" dirty="0">
                <a:effectLst/>
              </a:rPr>
              <a:t>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USB portundan güç alır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benzeri iki hat üzerinde I/O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çıkışları verilmiştir.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SWD </a:t>
            </a:r>
            <a:r>
              <a:rPr lang="tr-TR" dirty="0" err="1">
                <a:effectLst/>
              </a:rPr>
              <a:t>simulasyon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indirme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ile basitçe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yapabilirsiniz.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Micro USB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sayesinde kart ile haberleşme sağlayabilirsiniz.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RTC kristali </a:t>
            </a:r>
            <a:r>
              <a:rPr lang="tr-TR" dirty="0" err="1">
                <a:effectLst/>
              </a:rPr>
              <a:t>Epson</a:t>
            </a:r>
            <a:r>
              <a:rPr lang="tr-TR" dirty="0">
                <a:effectLst/>
              </a:rPr>
              <a:t> marka kolay ve stabildir.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Hedaer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pinler</a:t>
            </a:r>
            <a:r>
              <a:rPr lang="tr-TR" dirty="0">
                <a:effectLst/>
              </a:rPr>
              <a:t> fabrika çıkışı </a:t>
            </a:r>
            <a:r>
              <a:rPr lang="tr-TR" dirty="0" err="1">
                <a:effectLst/>
              </a:rPr>
              <a:t>lehimlenmemiş</a:t>
            </a:r>
            <a:r>
              <a:rPr lang="tr-TR" dirty="0">
                <a:effectLst/>
              </a:rPr>
              <a:t> olarak ürünle birlikte verilir.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Deryeliyici</a:t>
            </a:r>
            <a:r>
              <a:rPr lang="tr-TR" dirty="0">
                <a:effectLst/>
              </a:rPr>
              <a:t> olarak </a:t>
            </a:r>
            <a:r>
              <a:rPr lang="tr-TR" dirty="0" err="1">
                <a:effectLst/>
              </a:rPr>
              <a:t>Keil</a:t>
            </a:r>
            <a:r>
              <a:rPr lang="tr-TR" dirty="0">
                <a:effectLst/>
              </a:rPr>
              <a:t> ve IAR kullanılabilir. J-Link veya USART1 prosedürü kullanılabilir.</a:t>
            </a:r>
          </a:p>
          <a:p>
            <a:r>
              <a:rPr lang="tr-TR" dirty="0">
                <a:effectLst/>
              </a:rPr>
              <a:t> </a:t>
            </a:r>
          </a:p>
          <a:p>
            <a:r>
              <a:rPr lang="tr-TR" b="1" u="sng" dirty="0">
                <a:effectLst/>
              </a:rPr>
              <a:t>IC özellikleri: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STM32F103C8T6 entegresi.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Paket tipi: LQFP;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sayısı: 48;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Çekirdek: Cortex-M3;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Çalışma Frekansı: 72MHz;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Depolama Kaynakları: 64K </a:t>
            </a:r>
            <a:r>
              <a:rPr lang="tr-TR" dirty="0" err="1">
                <a:effectLst/>
              </a:rPr>
              <a:t>Byte</a:t>
            </a:r>
            <a:r>
              <a:rPr lang="tr-TR" dirty="0">
                <a:effectLst/>
              </a:rPr>
              <a:t> Flash, 20KByte SRAM;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Arayüz</a:t>
            </a:r>
            <a:r>
              <a:rPr lang="tr-TR" dirty="0">
                <a:effectLst/>
              </a:rPr>
              <a:t> Kaynakları: 2x SPI, 3x USART, 2x I2C, 1x CAN, 37x I / O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,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Analog-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çevirim: 2x ADC (12-bit / 16-kanal)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Timers</a:t>
            </a:r>
            <a:r>
              <a:rPr lang="tr-TR" dirty="0">
                <a:effectLst/>
              </a:rPr>
              <a:t>: 3 genel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ve 1 </a:t>
            </a:r>
            <a:r>
              <a:rPr lang="tr-TR" dirty="0" err="1">
                <a:effectLst/>
              </a:rPr>
              <a:t>advanced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timer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JTAG / SWD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interface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IAP.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RT9193: 3.3V </a:t>
            </a:r>
            <a:r>
              <a:rPr lang="tr-TR" dirty="0" err="1">
                <a:effectLst/>
              </a:rPr>
              <a:t>regulator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,  300mA maksimum çıkış voltajı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 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D52B85-871D-E04B-AE5D-7E5C26E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98" y="0"/>
            <a:ext cx="3679902" cy="3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27CEF-8E51-3D47-9D9E-558AB5E4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>
                <a:effectLst/>
              </a:rPr>
              <a:t>STM32F407 </a:t>
            </a:r>
            <a:r>
              <a:rPr lang="tr-TR" dirty="0" err="1">
                <a:effectLst/>
              </a:rPr>
              <a:t>Discovery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840BDB-02E6-374B-8D7D-5ACD5EB1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2000" cy="5564459"/>
          </a:xfrm>
        </p:spPr>
        <p:txBody>
          <a:bodyPr>
            <a:normAutofit fontScale="62500" lnSpcReduction="20000"/>
          </a:bodyPr>
          <a:lstStyle/>
          <a:p>
            <a:r>
              <a:rPr lang="tr-TR" dirty="0">
                <a:effectLst/>
              </a:rPr>
              <a:t>STM32F407 kısaca 168 </a:t>
            </a:r>
            <a:r>
              <a:rPr lang="tr-TR" dirty="0" err="1">
                <a:effectLst/>
              </a:rPr>
              <a:t>Mhz</a:t>
            </a:r>
            <a:r>
              <a:rPr lang="tr-TR" dirty="0">
                <a:effectLst/>
              </a:rPr>
              <a:t> saat frekansına sahip 32-bit’lik bir </a:t>
            </a:r>
            <a:r>
              <a:rPr lang="tr-TR" dirty="0" err="1">
                <a:effectLst/>
              </a:rPr>
              <a:t>mikrodenetleyicidir</a:t>
            </a:r>
            <a:r>
              <a:rPr lang="tr-TR" dirty="0">
                <a:effectLst/>
              </a:rPr>
              <a:t>. Özellikle DSP uygulamalarında , içerisinde bir çok alt sistemler olan yapıların ana beyni olarak kullanılmaktadır. Üzerinde STM32F4VG çekirdeğini barındırmaktadır. 3-eksen ivme ölçer , dahili ses girişi ve buna bağlı dijital analog dönüştürücü , 4 adet programlanabilir LED , 2 adet buton barındırır. Yukarıdaki resimde kırmızı yuvarlak içine alınan bölge kitin kendi çekirdeğine ve programlayıcı bölgede bulunan SWD </a:t>
            </a:r>
            <a:r>
              <a:rPr lang="tr-TR" dirty="0" err="1">
                <a:effectLst/>
              </a:rPr>
              <a:t>pinleri</a:t>
            </a:r>
            <a:r>
              <a:rPr lang="tr-TR" dirty="0">
                <a:effectLst/>
              </a:rPr>
              <a:t> ile başka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mimarileri de program yapabileceğiniz st-linkV2 kısmıdır.</a:t>
            </a:r>
          </a:p>
          <a:p>
            <a:r>
              <a:rPr lang="tr-TR" dirty="0">
                <a:effectLst/>
              </a:rPr>
              <a:t>STM32F407 Teknik Özellikleri</a:t>
            </a:r>
          </a:p>
          <a:p>
            <a:r>
              <a:rPr lang="tr-TR" dirty="0">
                <a:effectLst/>
              </a:rPr>
              <a:t>32-bit ARM Cortex-M4F çekirdeğine sahip STM32F407VGT6 </a:t>
            </a:r>
            <a:r>
              <a:rPr lang="tr-TR" dirty="0" err="1">
                <a:effectLst/>
              </a:rPr>
              <a:t>mikrodenetleyicisi</a:t>
            </a:r>
            <a:r>
              <a:rPr lang="tr-TR" dirty="0">
                <a:effectLst/>
              </a:rPr>
              <a:t>, 1 MB Flash ve 192 KB RAM</a:t>
            </a:r>
          </a:p>
          <a:p>
            <a:r>
              <a:rPr lang="tr-TR" dirty="0">
                <a:effectLst/>
              </a:rPr>
              <a:t>Dahili ST-LINK/V2 JTAG </a:t>
            </a:r>
            <a:r>
              <a:rPr lang="tr-TR" dirty="0" err="1">
                <a:effectLst/>
              </a:rPr>
              <a:t>Debugger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veya harici kaynaktan doğrudan 5v ile çalışabilme</a:t>
            </a:r>
          </a:p>
          <a:p>
            <a:r>
              <a:rPr lang="tr-TR" dirty="0">
                <a:effectLst/>
              </a:rPr>
              <a:t>3 V ve 5 V </a:t>
            </a:r>
            <a:r>
              <a:rPr lang="tr-TR" dirty="0" err="1">
                <a:effectLst/>
              </a:rPr>
              <a:t>luk</a:t>
            </a:r>
            <a:r>
              <a:rPr lang="tr-TR" dirty="0">
                <a:effectLst/>
              </a:rPr>
              <a:t> çıkış </a:t>
            </a:r>
            <a:r>
              <a:rPr lang="tr-TR" dirty="0" err="1">
                <a:effectLst/>
              </a:rPr>
              <a:t>pinleri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3-eksen dijital ivmeölçer (</a:t>
            </a:r>
            <a:r>
              <a:rPr lang="tr-TR" dirty="0">
                <a:effectLst/>
                <a:hlinkClick r:id="rId2"/>
              </a:rPr>
              <a:t>LIS302DL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 err="1">
                <a:effectLst/>
              </a:rPr>
              <a:t>Omni-Directional</a:t>
            </a:r>
            <a:r>
              <a:rPr lang="tr-TR" dirty="0">
                <a:effectLst/>
              </a:rPr>
              <a:t> Mikrofon (</a:t>
            </a:r>
            <a:r>
              <a:rPr lang="tr-TR" dirty="0">
                <a:effectLst/>
                <a:hlinkClick r:id="rId3"/>
              </a:rPr>
              <a:t>MP45DT02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D sınıfı </a:t>
            </a:r>
            <a:r>
              <a:rPr lang="tr-TR" dirty="0" err="1">
                <a:effectLst/>
              </a:rPr>
              <a:t>yükselteçli</a:t>
            </a:r>
            <a:r>
              <a:rPr lang="tr-TR" dirty="0">
                <a:effectLst/>
              </a:rPr>
              <a:t> ses sürücü çipi(CS43L22)</a:t>
            </a:r>
          </a:p>
          <a:p>
            <a:r>
              <a:rPr lang="tr-TR" dirty="0">
                <a:effectLst/>
              </a:rPr>
              <a:t>Sekiz adet LED:</a:t>
            </a:r>
          </a:p>
          <a:p>
            <a:pPr lvl="1"/>
            <a:r>
              <a:rPr lang="tr-TR" dirty="0">
                <a:effectLst/>
              </a:rPr>
              <a:t>LD1 (kırmızı/yeşil)(USB haberleşmesi için)</a:t>
            </a:r>
          </a:p>
          <a:p>
            <a:pPr lvl="1"/>
            <a:r>
              <a:rPr lang="tr-TR" dirty="0">
                <a:effectLst/>
              </a:rPr>
              <a:t>3v3 </a:t>
            </a:r>
            <a:r>
              <a:rPr lang="tr-TR" dirty="0" err="1">
                <a:effectLst/>
              </a:rPr>
              <a:t>power</a:t>
            </a:r>
            <a:r>
              <a:rPr lang="tr-TR" dirty="0">
                <a:effectLst/>
              </a:rPr>
              <a:t> on/</a:t>
            </a:r>
            <a:r>
              <a:rPr lang="tr-TR" dirty="0" err="1">
                <a:effectLst/>
              </a:rPr>
              <a:t>off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LEDi</a:t>
            </a:r>
            <a:endParaRPr lang="tr-TR" dirty="0">
              <a:effectLst/>
            </a:endParaRPr>
          </a:p>
          <a:p>
            <a:pPr lvl="1"/>
            <a:r>
              <a:rPr lang="tr-TR" dirty="0">
                <a:effectLst/>
              </a:rPr>
              <a:t>Dört adet kullanıcı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LD3 (turuncu), LD4 (yeşil), LD5 (kırmızı) ve LD6 (mavi)</a:t>
            </a:r>
          </a:p>
          <a:p>
            <a:pPr lvl="1"/>
            <a:r>
              <a:rPr lang="tr-TR" dirty="0">
                <a:effectLst/>
              </a:rPr>
              <a:t>2 adet USB OTG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LD7 (yeşil) ve LD8 (kırmızı)</a:t>
            </a:r>
          </a:p>
          <a:p>
            <a:r>
              <a:rPr lang="tr-TR" dirty="0">
                <a:effectLst/>
              </a:rPr>
              <a:t>Bir adet </a:t>
            </a:r>
            <a:r>
              <a:rPr lang="tr-TR" dirty="0" err="1">
                <a:effectLst/>
              </a:rPr>
              <a:t>Reset</a:t>
            </a:r>
            <a:r>
              <a:rPr lang="tr-TR" dirty="0">
                <a:effectLst/>
              </a:rPr>
              <a:t> ve bir adet kullanıcı tanımlı buton</a:t>
            </a:r>
          </a:p>
          <a:p>
            <a:r>
              <a:rPr lang="tr-TR" dirty="0">
                <a:effectLst/>
              </a:rPr>
              <a:t>USB OTG için mikro-AB </a:t>
            </a:r>
            <a:r>
              <a:rPr lang="tr-TR" dirty="0" err="1">
                <a:effectLst/>
              </a:rPr>
              <a:t>konnektör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100 </a:t>
            </a:r>
            <a:r>
              <a:rPr lang="tr-TR" dirty="0" err="1">
                <a:effectLst/>
              </a:rPr>
              <a:t>pin’in</a:t>
            </a:r>
            <a:r>
              <a:rPr lang="tr-TR" dirty="0">
                <a:effectLst/>
              </a:rPr>
              <a:t> tamamını kullanabilmeye imkan tanıyan çıkışlar.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947857-DBFB-EA4E-9960-ACB0103EB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3193536"/>
            <a:ext cx="2000560" cy="15014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D948E5E-06A8-9048-BE1F-55B6BA4145C3}"/>
              </a:ext>
            </a:extLst>
          </p:cNvPr>
          <p:cNvSpPr txBox="1"/>
          <p:nvPr/>
        </p:nvSpPr>
        <p:spPr>
          <a:xfrm>
            <a:off x="7125628" y="2857500"/>
            <a:ext cx="5066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Programlaması Nasıl Yapılır ?</a:t>
            </a:r>
          </a:p>
          <a:p>
            <a:r>
              <a:rPr lang="tr-TR" dirty="0">
                <a:solidFill>
                  <a:srgbClr val="FF0000"/>
                </a:solidFill>
              </a:rPr>
              <a:t>*programlaması diğer kartlara göre zordur. Kartı ilk önce bilgisayara tanıtıp derleyip ide ile yazmamız gerekiyor.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</a:rPr>
              <a:t>Programlama linki:</a:t>
            </a:r>
          </a:p>
          <a:p>
            <a:r>
              <a:rPr lang="tr-TR" dirty="0">
                <a:solidFill>
                  <a:srgbClr val="FF0000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https</a:t>
            </a:r>
            <a:r>
              <a:rPr lang="tr-TR" dirty="0">
                <a:solidFill>
                  <a:srgbClr val="FF0000"/>
                </a:solidFill>
              </a:rPr>
              <a:t>://</a:t>
            </a:r>
            <a:r>
              <a:rPr lang="tr-TR" dirty="0" err="1">
                <a:solidFill>
                  <a:srgbClr val="FF0000"/>
                </a:solidFill>
              </a:rPr>
              <a:t>maker.robotistan.com</a:t>
            </a:r>
            <a:r>
              <a:rPr lang="tr-TR" dirty="0">
                <a:solidFill>
                  <a:srgbClr val="FF0000"/>
                </a:solidFill>
              </a:rPr>
              <a:t>/stm32f407-discovery-baslangic-rehberi/)</a:t>
            </a:r>
          </a:p>
        </p:txBody>
      </p:sp>
    </p:spTree>
    <p:extLst>
      <p:ext uri="{BB962C8B-B14F-4D97-AF65-F5344CB8AC3E}">
        <p14:creationId xmlns:p14="http://schemas.microsoft.com/office/powerpoint/2010/main" val="244674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Örneğin </a:t>
            </a:r>
          </a:p>
          <a:p>
            <a:r>
              <a:rPr lang="tr-TR" dirty="0"/>
              <a:t>orta irtifa</a:t>
            </a:r>
          </a:p>
          <a:p>
            <a:r>
              <a:rPr lang="tr-TR" dirty="0"/>
              <a:t>Hazar = </a:t>
            </a:r>
            <a:r>
              <a:rPr lang="tr-TR" dirty="0" err="1"/>
              <a:t>arduino</a:t>
            </a:r>
            <a:endParaRPr lang="tr-TR" dirty="0"/>
          </a:p>
          <a:p>
            <a:r>
              <a:rPr lang="tr-TR" dirty="0"/>
              <a:t>Şahin = </a:t>
            </a:r>
            <a:r>
              <a:rPr lang="tr-TR" dirty="0" err="1"/>
              <a:t>teensy</a:t>
            </a:r>
            <a:endParaRPr lang="tr-TR" dirty="0"/>
          </a:p>
          <a:p>
            <a:r>
              <a:rPr lang="tr-TR" dirty="0"/>
              <a:t>Toplam </a:t>
            </a:r>
            <a:r>
              <a:rPr lang="tr-TR" dirty="0" err="1"/>
              <a:t>arduino</a:t>
            </a:r>
            <a:r>
              <a:rPr lang="tr-TR" dirty="0"/>
              <a:t> 1 </a:t>
            </a:r>
            <a:r>
              <a:rPr lang="tr-TR" dirty="0" err="1"/>
              <a:t>teensy</a:t>
            </a:r>
            <a:r>
              <a:rPr lang="tr-TR" dirty="0"/>
              <a:t> 1</a:t>
            </a:r>
          </a:p>
          <a:p>
            <a:r>
              <a:rPr lang="tr-TR" dirty="0"/>
              <a:t>Yüksek irtifa</a:t>
            </a:r>
          </a:p>
          <a:p>
            <a:r>
              <a:rPr lang="tr-TR" dirty="0"/>
              <a:t>…</a:t>
            </a:r>
          </a:p>
          <a:p>
            <a:r>
              <a:rPr lang="tr-TR" dirty="0"/>
              <a:t>..</a:t>
            </a:r>
          </a:p>
          <a:p>
            <a:r>
              <a:rPr lang="tr-TR" dirty="0"/>
              <a:t>..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68DD5-416B-5C43-8C7A-F9222C1D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427356"/>
          </a:xfrm>
        </p:spPr>
        <p:txBody>
          <a:bodyPr/>
          <a:lstStyle/>
          <a:p>
            <a:r>
              <a:rPr lang="tr-TR" dirty="0"/>
              <a:t>DİĞER TAKIMLARIN ÖNERDİĞİ BİLGİSAYARLAR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7E986-D5CE-2C40-AD53-3FC9248B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233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A0053-D258-FA48-B619-92426E4E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 err="1"/>
              <a:t>sIFIRDAN</a:t>
            </a:r>
            <a:r>
              <a:rPr lang="tr-TR" dirty="0"/>
              <a:t> MİKRODENETLEYİCİ BİR BİLGİSAYAR MI YAPMAK YOKSA HAZIR MİKRODENETLEYİCİ BİLGİSAYARLAR İLE Mİ DEVAM ETMEK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D269D0-7E4C-A948-BECE-DE737BF1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7210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1CB44E-0B1D-9F43-AE51-FFABAD55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265663"/>
          </a:xfrm>
        </p:spPr>
        <p:txBody>
          <a:bodyPr/>
          <a:lstStyle/>
          <a:p>
            <a:r>
              <a:rPr lang="tr-TR" dirty="0"/>
              <a:t>Seçilmesi uygun olan kartları nasıl kodlayacağız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584CCA-A51A-B741-9990-514CF874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861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39346" cy="1462668"/>
          </a:xfrm>
        </p:spPr>
        <p:txBody>
          <a:bodyPr/>
          <a:lstStyle/>
          <a:p>
            <a:r>
              <a:rPr lang="tr-TR" dirty="0"/>
              <a:t>Bilgisayar için araştırılan ÖNEMLİ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2668"/>
            <a:ext cx="9905998" cy="5395332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>
                <a:hlinkClick r:id="rId9"/>
              </a:rPr>
              <a:t>https://deneyapkart.org/magaza/urun-deneyap-kart-mini.html</a:t>
            </a:r>
            <a:endParaRPr lang="tr-TR" dirty="0"/>
          </a:p>
          <a:p>
            <a:r>
              <a:rPr lang="tr-TR" dirty="0">
                <a:hlinkClick r:id="rId10"/>
              </a:rPr>
              <a:t>https://www.robitshop.com/urun/teensy-4-0</a:t>
            </a:r>
            <a:endParaRPr lang="tr-TR" dirty="0"/>
          </a:p>
          <a:p>
            <a:r>
              <a:rPr lang="tr-TR" dirty="0">
                <a:hlinkClick r:id="rId11"/>
              </a:rPr>
              <a:t>https://community.arm.com/developer/ip-products/processors/f/cortex-m-forum/5686/m4-m7-comparision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maker.robotistan.com</a:t>
            </a:r>
            <a:r>
              <a:rPr lang="tr-TR" dirty="0"/>
              <a:t>/stm32f407-discovery-baslangic-rehberi/</a:t>
            </a:r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r>
              <a:rPr lang="tr-TR" dirty="0">
                <a:solidFill>
                  <a:srgbClr val="FF0000"/>
                </a:solidFill>
              </a:rPr>
              <a:t>(öğrenilmesi önerilen)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1874</TotalTime>
  <Words>4259</Words>
  <Application>Microsoft Macintosh PowerPoint</Application>
  <PresentationFormat>Geniş ekran</PresentationFormat>
  <Paragraphs>405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47" baseType="lpstr">
      <vt:lpstr>Arial</vt:lpstr>
      <vt:lpstr>Century Gothic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Proteus(öğrenilmesi önerilen)</vt:lpstr>
      <vt:lpstr>KiCad</vt:lpstr>
      <vt:lpstr>nASIL ÜRETTİRİLİYOR ?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 (alınmasını ön gördüğüm 1)</vt:lpstr>
      <vt:lpstr>-Teknik Özellikler</vt:lpstr>
      <vt:lpstr>Deneyap Mini </vt:lpstr>
      <vt:lpstr>-TEKNİK ÖZELLİKLER </vt:lpstr>
      <vt:lpstr>TEENSY</vt:lpstr>
      <vt:lpstr>TEENSY 4.0(alınmasını ön gördüğüm 2)</vt:lpstr>
      <vt:lpstr>Teensy 4.1 </vt:lpstr>
      <vt:lpstr>Teensy 3.2 </vt:lpstr>
      <vt:lpstr>Teensy 3.6 </vt:lpstr>
      <vt:lpstr>Arm cortex m7 VS M4 (YANİ TENNSY 4.1 (M7)VS 3.6(M4) , 3.2(M4))</vt:lpstr>
      <vt:lpstr>STM32 (mikrodenetleyici)</vt:lpstr>
      <vt:lpstr>NEDİR STM32 ? </vt:lpstr>
      <vt:lpstr>STM32F103C8T6 ARM STM32 Basic STM Geliştirme Kartı</vt:lpstr>
      <vt:lpstr>STM32F407 Discovery </vt:lpstr>
      <vt:lpstr>Diğer takımların(derece takımlarının) kullandığı bilgisayarlar</vt:lpstr>
      <vt:lpstr>DİĞER TAKIMLARIN ÖNERDİĞİ BİLGİSAYARLAR ?</vt:lpstr>
      <vt:lpstr>sIFIRDAN MİKRODENETLEYİCİ BİR BİLGİSAYAR MI YAPMAK YOKSA HAZIR MİKRODENETLEYİCİ BİLGİSAYARLAR İLE Mİ DEVAM ETMEK ?</vt:lpstr>
      <vt:lpstr>Seçilmesi uygun olan kartları nasıl kodlayacağız ?</vt:lpstr>
      <vt:lpstr>Bilgisayar için araştırılan ÖNEMLİ kaynaklar</vt:lpstr>
      <vt:lpstr>HABERLEŞME MODÜLLERİ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22</cp:revision>
  <dcterms:created xsi:type="dcterms:W3CDTF">2021-09-11T11:04:30Z</dcterms:created>
  <dcterms:modified xsi:type="dcterms:W3CDTF">2021-09-23T10:21:54Z</dcterms:modified>
</cp:coreProperties>
</file>